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5" r:id="rId22"/>
    <p:sldId id="371" r:id="rId23"/>
    <p:sldId id="367" r:id="rId24"/>
    <p:sldId id="364" r:id="rId25"/>
    <p:sldId id="339" r:id="rId26"/>
    <p:sldId id="372" r:id="rId27"/>
    <p:sldId id="358" r:id="rId28"/>
    <p:sldId id="373" r:id="rId29"/>
    <p:sldId id="355" r:id="rId30"/>
    <p:sldId id="37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379" r:id="rId55"/>
    <p:sldId id="350" r:id="rId56"/>
    <p:sldId id="380" r:id="rId57"/>
    <p:sldId id="381" r:id="rId58"/>
    <p:sldId id="382" r:id="rId59"/>
    <p:sldId id="383" r:id="rId60"/>
    <p:sldId id="384" r:id="rId61"/>
    <p:sldId id="378" r:id="rId62"/>
    <p:sldId id="385" r:id="rId63"/>
    <p:sldId id="408" r:id="rId64"/>
    <p:sldId id="351" r:id="rId65"/>
    <p:sldId id="386" r:id="rId66"/>
    <p:sldId id="387" r:id="rId67"/>
    <p:sldId id="389" r:id="rId68"/>
    <p:sldId id="352" r:id="rId69"/>
    <p:sldId id="395" r:id="rId70"/>
    <p:sldId id="396" r:id="rId71"/>
    <p:sldId id="391" r:id="rId72"/>
    <p:sldId id="390" r:id="rId73"/>
    <p:sldId id="392" r:id="rId74"/>
    <p:sldId id="393" r:id="rId75"/>
    <p:sldId id="394" r:id="rId76"/>
    <p:sldId id="354" r:id="rId77"/>
    <p:sldId id="361" r:id="rId78"/>
    <p:sldId id="375" r:id="rId79"/>
    <p:sldId id="376" r:id="rId80"/>
    <p:sldId id="377" r:id="rId81"/>
    <p:sldId id="397" r:id="rId82"/>
    <p:sldId id="40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408"/>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p:scale>
          <a:sx n="100" d="100"/>
          <a:sy n="100" d="100"/>
        </p:scale>
        <p:origin x="-258" y="-942"/>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11/28/2011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11/28/2011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11/28/2011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11/28/2011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11/28/2011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410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35686" y="1600200"/>
            <a:ext cx="386362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512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53067" y="1600200"/>
            <a:ext cx="222886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r>
              <a:rPr lang="en-US" sz="2200" dirty="0" smtClean="0"/>
              <a:t>”)</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a:t>
            </a:r>
            <a:r>
              <a:rPr lang="en-US" sz="2000" dirty="0" smtClean="0"/>
              <a:t>dependent </a:t>
            </a:r>
            <a:r>
              <a:rPr lang="en-US" sz="2000" dirty="0" smtClean="0"/>
              <a:t>on the interface between the substation and its associated equipment.</a:t>
            </a:r>
          </a:p>
          <a:p>
            <a:r>
              <a:rPr lang="en-US" sz="2000" dirty="0" smtClean="0"/>
              <a:t>Necessary to have standard interface to all IED’s in a substation such that the communication capabilities of each may be </a:t>
            </a:r>
            <a:r>
              <a:rPr lang="en-US" sz="2000" dirty="0" smtClean="0"/>
              <a:t>merged.</a:t>
            </a:r>
            <a:endParaRPr lang="en-US" sz="2000" dirty="0" smtClean="0"/>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a:t>
            </a:r>
            <a:r>
              <a:rPr lang="en-US" sz="2400" dirty="0" smtClean="0"/>
              <a:t>networks need </a:t>
            </a:r>
            <a:r>
              <a:rPr lang="en-US" sz="2400" dirty="0" smtClean="0"/>
              <a:t>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a:t>
            </a:r>
            <a:r>
              <a:rPr lang="en-US" dirty="0" smtClean="0"/>
              <a:t>Issues</a:t>
            </a:r>
            <a:endParaRPr lang="en-US" dirty="0"/>
          </a:p>
        </p:txBody>
      </p:sp>
      <p:sp>
        <p:nvSpPr>
          <p:cNvPr id="3" name="Content Placeholder 2"/>
          <p:cNvSpPr>
            <a:spLocks noGrp="1"/>
          </p:cNvSpPr>
          <p:nvPr>
            <p:ph idx="1"/>
          </p:nvPr>
        </p:nvSpPr>
        <p:spPr/>
        <p:txBody>
          <a:bodyPr>
            <a:normAutofit/>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a:t>
            </a:r>
            <a:r>
              <a:rPr lang="en-US" dirty="0" smtClean="0"/>
              <a:t>Cont.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a:t>
            </a:r>
            <a:r>
              <a:rPr lang="en-US" dirty="0" smtClean="0"/>
              <a:t>Cont.</a:t>
            </a:r>
            <a:endParaRPr lang="en-US" dirty="0"/>
          </a:p>
        </p:txBody>
      </p:sp>
      <p:sp>
        <p:nvSpPr>
          <p:cNvPr id="3" name="Content Placeholder 2"/>
          <p:cNvSpPr>
            <a:spLocks noGrp="1"/>
          </p:cNvSpPr>
          <p:nvPr>
            <p:ph idx="1"/>
          </p:nvPr>
        </p:nvSpPr>
        <p:spPr/>
        <p:txBody>
          <a:bodyPr>
            <a:normAutofit/>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a:t>
            </a:r>
            <a:r>
              <a:rPr lang="en-US" dirty="0" smtClean="0"/>
              <a:t>Cont.</a:t>
            </a:r>
            <a:endParaRPr lang="en-US" dirty="0"/>
          </a:p>
        </p:txBody>
      </p:sp>
      <p:sp>
        <p:nvSpPr>
          <p:cNvPr id="3" name="Content Placeholder 2"/>
          <p:cNvSpPr>
            <a:spLocks noGrp="1"/>
          </p:cNvSpPr>
          <p:nvPr>
            <p:ph idx="1"/>
          </p:nvPr>
        </p:nvSpPr>
        <p:spPr/>
        <p:txBody>
          <a:bodyPr>
            <a:normAutofit/>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a:t>
            </a:r>
            <a:r>
              <a:rPr lang="en-US" dirty="0"/>
              <a:t>Cont.</a:t>
            </a:r>
            <a:endParaRPr lang="en-US" dirty="0"/>
          </a:p>
        </p:txBody>
      </p:sp>
      <p:sp>
        <p:nvSpPr>
          <p:cNvPr id="3" name="Content Placeholder 2"/>
          <p:cNvSpPr>
            <a:spLocks noGrp="1"/>
          </p:cNvSpPr>
          <p:nvPr>
            <p:ph idx="1"/>
          </p:nvPr>
        </p:nvSpPr>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p>
          <a:p>
            <a:r>
              <a:rPr lang="en-US" dirty="0"/>
              <a:t>Distribution Substations</a:t>
            </a:r>
          </a:p>
          <a:p>
            <a:pPr lvl="1"/>
            <a:r>
              <a:rPr lang="en-US" dirty="0"/>
              <a:t>Transfers power from transmission system to distribution system. Steps down voltage to value suitable for local usage. </a:t>
            </a:r>
          </a:p>
          <a:p>
            <a:pPr lvl="1"/>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a:t>
            </a:r>
            <a:r>
              <a:rPr lang="en-US" dirty="0"/>
              <a:t>Cont.</a:t>
            </a:r>
            <a:endParaRPr lang="en-US" dirty="0"/>
          </a:p>
        </p:txBody>
      </p:sp>
      <p:sp>
        <p:nvSpPr>
          <p:cNvPr id="3" name="Content Placeholder 2"/>
          <p:cNvSpPr>
            <a:spLocks noGrp="1"/>
          </p:cNvSpPr>
          <p:nvPr>
            <p:ph idx="1"/>
          </p:nvPr>
        </p:nvSpPr>
        <p:spPr/>
        <p:txBody>
          <a:bodyPr>
            <a:normAutofit/>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a:t>
            </a:r>
            <a:r>
              <a:rPr lang="en-US" sz="2400" dirty="0" smtClean="0"/>
              <a:t>system </a:t>
            </a:r>
            <a:r>
              <a:rPr lang="en-US" sz="2400" dirty="0" smtClean="0"/>
              <a:t>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a:t>
            </a:r>
            <a:r>
              <a:rPr lang="en-US" dirty="0" smtClean="0"/>
              <a:t>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600200"/>
            <a:ext cx="4267200" cy="4525963"/>
          </a:xfrm>
        </p:spPr>
        <p:txBody>
          <a:bodyPr>
            <a:normAutofit/>
          </a:bodyPr>
          <a:lstStyle/>
          <a:p>
            <a:pPr marL="0" lvl="1"/>
            <a:r>
              <a:rPr lang="en-US" sz="1400" dirty="0" smtClean="0"/>
              <a:t>Advanced Radio Data Information Service (ARDIS)</a:t>
            </a:r>
          </a:p>
          <a:p>
            <a:pPr marL="0" lvl="1"/>
            <a:r>
              <a:rPr lang="en-US" sz="1400" dirty="0" smtClean="0"/>
              <a:t>Plain Old Telephone System (POTS)</a:t>
            </a:r>
            <a:endParaRPr lang="en-US" sz="1400" dirty="0" smtClean="0"/>
          </a:p>
          <a:p>
            <a:pPr marL="0" lvl="1"/>
            <a:r>
              <a:rPr lang="en-US" sz="1400" dirty="0" smtClean="0"/>
              <a:t>Wireless Telephone S4ervice</a:t>
            </a:r>
          </a:p>
          <a:p>
            <a:pPr marL="0" lvl="1"/>
            <a:r>
              <a:rPr lang="en-US" sz="1400" dirty="0"/>
              <a:t>Cellular Digital Packet Data (CDPD) </a:t>
            </a:r>
            <a:endParaRPr lang="en-US" sz="1400" dirty="0" smtClean="0"/>
          </a:p>
          <a:p>
            <a:pPr marL="0" lvl="1"/>
            <a:r>
              <a:rPr lang="en-US" sz="1400" dirty="0"/>
              <a:t>Telephone Lines : leased and dial-up</a:t>
            </a:r>
            <a:endParaRPr lang="en-US" sz="1400" dirty="0" smtClean="0"/>
          </a:p>
          <a:p>
            <a:pPr marL="0" lvl="1"/>
            <a:r>
              <a:rPr lang="en-US" sz="1400" dirty="0"/>
              <a:t>Private Microwave </a:t>
            </a:r>
            <a:r>
              <a:rPr lang="en-US" sz="1400" dirty="0" smtClean="0"/>
              <a:t>Radio</a:t>
            </a:r>
          </a:p>
          <a:p>
            <a:pPr marL="0" lvl="1"/>
            <a:r>
              <a:rPr lang="en-US" sz="1400" dirty="0"/>
              <a:t>Multiple Address Systems (MAS) </a:t>
            </a:r>
            <a:endParaRPr lang="en-US" sz="1400" dirty="0" smtClean="0"/>
          </a:p>
          <a:p>
            <a:pPr marL="0" lvl="1"/>
            <a:r>
              <a:rPr lang="en-US" sz="1400" dirty="0"/>
              <a:t>Very Small Aperture Terminal Satellite (VSAT</a:t>
            </a:r>
            <a:r>
              <a:rPr lang="en-US" sz="1400" dirty="0" smtClean="0"/>
              <a:t>)</a:t>
            </a:r>
          </a:p>
          <a:p>
            <a:pPr marL="0" lvl="1"/>
            <a:r>
              <a:rPr lang="en-US" sz="1400" dirty="0"/>
              <a:t>Land-Mobile Two-Way </a:t>
            </a:r>
            <a:r>
              <a:rPr lang="en-US" sz="1400" dirty="0" smtClean="0"/>
              <a:t>Radio</a:t>
            </a:r>
          </a:p>
          <a:p>
            <a:pPr marL="0" lvl="1"/>
            <a:r>
              <a:rPr lang="en-US" sz="1400" dirty="0"/>
              <a:t>Optical </a:t>
            </a:r>
            <a:r>
              <a:rPr lang="en-US" sz="1400" dirty="0" smtClean="0"/>
              <a:t>Fiber</a:t>
            </a:r>
          </a:p>
          <a:p>
            <a:pPr marL="0" lvl="1"/>
            <a:r>
              <a:rPr lang="en-US" sz="1400" dirty="0"/>
              <a:t>Power-Line Carrier (PLC</a:t>
            </a:r>
            <a:r>
              <a:rPr lang="en-US" sz="1400" dirty="0" smtClean="0"/>
              <a:t>)</a:t>
            </a:r>
          </a:p>
          <a:p>
            <a:pPr marL="0" lvl="1"/>
            <a:r>
              <a:rPr lang="en-US" sz="1400" dirty="0"/>
              <a:t>Short Message System (SMS)</a:t>
            </a:r>
            <a:endParaRPr lang="en-US" sz="1400" dirty="0" smtClean="0"/>
          </a:p>
          <a:p>
            <a:pPr marL="0"/>
            <a:endParaRPr lang="en-US" sz="1400" dirty="0" smtClean="0"/>
          </a:p>
        </p:txBody>
      </p:sp>
      <p:sp>
        <p:nvSpPr>
          <p:cNvPr id="4" name="Content Placeholder 3"/>
          <p:cNvSpPr>
            <a:spLocks noGrp="1"/>
          </p:cNvSpPr>
          <p:nvPr>
            <p:ph sz="half" idx="2"/>
          </p:nvPr>
        </p:nvSpPr>
        <p:spPr/>
        <p:txBody>
          <a:bodyPr>
            <a:normAutofit/>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r>
              <a:rPr lang="en-US" dirty="0" smtClean="0"/>
              <a:t>.</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r>
              <a:rPr lang="en-US" dirty="0" smtClean="0"/>
              <a:t>.</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smtClean="0"/>
              <a:t>does not </a:t>
            </a:r>
            <a:r>
              <a:rPr lang="en-US" dirty="0" smtClean="0"/>
              <a:t>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a:t>
            </a:r>
            <a:r>
              <a:rPr lang="en-US" sz="2000" dirty="0" smtClean="0"/>
              <a:t>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rmAutofit fontScale="62500" lnSpcReduction="20000"/>
          </a:bodyPr>
          <a:lstStyle/>
          <a:p>
            <a:pPr algn="just"/>
            <a:r>
              <a:rPr lang="en-US" dirty="0">
                <a:cs typeface="Times New Roman" pitchFamily="18" charset="0"/>
              </a:rPr>
              <a:t>Main purpose is to step down the voltage from transmission levels to levels appropriate for local distribution. </a:t>
            </a:r>
          </a:p>
          <a:p>
            <a:pPr algn="just"/>
            <a:endParaRPr lang="en-US" dirty="0">
              <a:cs typeface="Times New Roman" pitchFamily="18" charset="0"/>
            </a:endParaRPr>
          </a:p>
          <a:p>
            <a:pPr algn="just"/>
            <a:r>
              <a:rPr lang="en-US" dirty="0">
                <a:cs typeface="Times New Roman" pitchFamily="18" charset="0"/>
              </a:rPr>
              <a:t>May also isolate faults and/or regulate voltage.</a:t>
            </a:r>
          </a:p>
          <a:p>
            <a:pPr algn="just"/>
            <a:endParaRPr lang="en-US" dirty="0">
              <a:cs typeface="Times New Roman" pitchFamily="18" charset="0"/>
            </a:endParaRPr>
          </a:p>
          <a:p>
            <a:pPr algn="just"/>
            <a:r>
              <a:rPr lang="en-US" dirty="0">
                <a:cs typeface="Times New Roman" pitchFamily="18" charset="0"/>
              </a:rPr>
              <a:t>Usually characterized by voltages up to 230 kV on the primary side and 12.5Y/7.2 kV, 13.2Y/7.6 kV, 13.8Y/8.0 kV, 24.9Y/14.4 kV, or 34.5Y/19.9 kV on the secondary side</a:t>
            </a:r>
            <a:r>
              <a:rPr lang="en-US" dirty="0" smtClean="0">
                <a:cs typeface="Times New Roman" pitchFamily="18" charset="0"/>
              </a:rPr>
              <a:t>.</a:t>
            </a:r>
          </a:p>
          <a:p>
            <a:pPr algn="just"/>
            <a:endParaRPr lang="en-US" dirty="0" smtClean="0">
              <a:cs typeface="Times New Roman" pitchFamily="18" charset="0"/>
            </a:endParaRPr>
          </a:p>
          <a:p>
            <a:pPr algn="just"/>
            <a:r>
              <a:rPr lang="en-US" dirty="0">
                <a:cs typeface="Times New Roman" pitchFamily="18" charset="0"/>
              </a:rPr>
              <a:t>The power transformers commonly used in this application are two-winding type and may be single-phase or three-phase units.</a:t>
            </a: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12942</TotalTime>
  <Words>5569</Words>
  <Application>Microsoft Office PowerPoint</Application>
  <PresentationFormat>On-screen Show (4:3)</PresentationFormat>
  <Paragraphs>632</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configurations[6]</vt:lpstr>
      <vt:lpstr>Multi-Level Substation</vt:lpstr>
      <vt:lpstr>Multi-Level Substation Example</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SA Technical Issues Cont.</vt:lpstr>
      <vt:lpstr>SA Technical Issues Cont.</vt:lpstr>
      <vt:lpstr>SA Technical Issues Cont.</vt:lpstr>
      <vt:lpstr>SA Technical Issues Cont.</vt:lpstr>
      <vt:lpstr>SA Technical Issues Cont.</vt:lpstr>
      <vt:lpstr>Part 3: Evolution of Substation Automation</vt:lpstr>
      <vt:lpstr>Substation Communication</vt:lpstr>
      <vt:lpstr>Components of SCADA system</vt:lpstr>
      <vt:lpstr>SCADA Communication Protocols</vt:lpstr>
      <vt:lpstr>DNP3</vt:lpstr>
      <vt:lpstr>IEC 870-5</vt:lpstr>
      <vt:lpstr>UCA 1.0</vt:lpstr>
      <vt:lpstr>ICCP</vt:lpstr>
      <vt:lpstr>UCA 2.0</vt:lpstr>
      <vt:lpstr>UCA and IEC 61850</vt:lpstr>
      <vt:lpstr>IEC 61850</vt:lpstr>
      <vt:lpstr>Data Communications using 61850</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669</cp:revision>
  <dcterms:created xsi:type="dcterms:W3CDTF">2006-08-16T00:00:00Z</dcterms:created>
  <dcterms:modified xsi:type="dcterms:W3CDTF">2011-11-28T19:30:02Z</dcterms:modified>
</cp:coreProperties>
</file>